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2" r:id="rId4"/>
    <p:sldId id="258" r:id="rId5"/>
    <p:sldId id="261" r:id="rId6"/>
    <p:sldId id="264"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4" autoAdjust="0"/>
    <p:restoredTop sz="94660"/>
  </p:normalViewPr>
  <p:slideViewPr>
    <p:cSldViewPr snapToGrid="0">
      <p:cViewPr varScale="1">
        <p:scale>
          <a:sx n="58" d="100"/>
          <a:sy n="58" d="100"/>
        </p:scale>
        <p:origin x="84"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838200" y="1122363"/>
            <a:ext cx="9829800" cy="2387600"/>
          </a:xfrm>
        </p:spPr>
        <p:txBody>
          <a:bodyPr anchor="b">
            <a:normAutofit/>
          </a:bodyPr>
          <a:lstStyle>
            <a:lvl1pPr algn="l">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838200" y="3602038"/>
            <a:ext cx="9829800" cy="1655762"/>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838200" y="136525"/>
            <a:ext cx="2743200" cy="365125"/>
          </a:xfrm>
        </p:spPr>
        <p:txBody>
          <a:bodyPr/>
          <a:lstStyle>
            <a:lvl1pPr algn="l">
              <a:defRPr/>
            </a:lvl1pPr>
          </a:lstStyle>
          <a:p>
            <a:fld id="{9549D6DC-E1CB-4874-BF52-C3407230D20E}" type="datetime1">
              <a:rPr lang="en-US" smtClean="0"/>
              <a:t>6/24/2022</a:t>
            </a:fld>
            <a:endParaRPr lang="en-US"/>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838200"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855566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F7701D81-C4B9-4A87-89A7-22E29E6C9200}" type="datetime1">
              <a:rPr lang="en-US" smtClean="0"/>
              <a:t>6/24/2022</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503323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8724900" y="731520"/>
            <a:ext cx="2628900" cy="537807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838200" y="731520"/>
            <a:ext cx="7734300" cy="53780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EE307718-69F7-427E-95A3-C1246AF46913}" type="datetime1">
              <a:rPr lang="en-US" smtClean="0"/>
              <a:t>6/24/2022</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408578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p:txBody>
          <a:bodyPr/>
          <a:lstStyle/>
          <a:p>
            <a:fld id="{48913E51-B7F7-4C24-B8E3-5471755DC0E0}" type="datetime1">
              <a:rPr lang="en-US" smtClean="0"/>
              <a:t>6/24/2022</a:t>
            </a:fld>
            <a:endParaRPr lang="en-US"/>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410850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831850" y="1709738"/>
            <a:ext cx="10515600" cy="2852737"/>
          </a:xfrm>
        </p:spPr>
        <p:txBody>
          <a:bodyPr anchor="b">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831850" y="4589463"/>
            <a:ext cx="10515600" cy="1500187"/>
          </a:xfrm>
        </p:spPr>
        <p:txBody>
          <a:bodyPr>
            <a:normAutofit/>
          </a:bodyPr>
          <a:lstStyle>
            <a:lvl1pPr marL="0" indent="0">
              <a:buNone/>
              <a:defRPr sz="2000">
                <a:solidFill>
                  <a:schemeClr val="tx2">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DA91A59F-D956-4598-A3C1-AE72A5387751}" type="datetime1">
              <a:rPr lang="en-US" smtClean="0"/>
              <a:t>6/24/2022</a:t>
            </a:fld>
            <a:endParaRPr lang="en-US" dirty="0"/>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273BAE12-D270-459D-897B-6833652BB167}" type="slidenum">
              <a:rPr lang="en-US" smtClean="0"/>
              <a:t>‹#›</a:t>
            </a:fld>
            <a:endParaRPr lang="en-US" dirty="0"/>
          </a:p>
        </p:txBody>
      </p:sp>
    </p:spTree>
    <p:extLst>
      <p:ext uri="{BB962C8B-B14F-4D97-AF65-F5344CB8AC3E}">
        <p14:creationId xmlns:p14="http://schemas.microsoft.com/office/powerpoint/2010/main" val="31608857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838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6172200" y="2195847"/>
            <a:ext cx="5181600" cy="3981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D70BBD69-7BD3-4731-8064-242619E92CBE}" type="datetime1">
              <a:rPr lang="en-US" smtClean="0"/>
              <a:t>6/24/2022</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4129185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839788" y="731520"/>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839788" y="2149131"/>
            <a:ext cx="5157787"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839788" y="2910625"/>
            <a:ext cx="5157787"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6172200" y="2149131"/>
            <a:ext cx="5183188" cy="693696"/>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6172200" y="2910625"/>
            <a:ext cx="5183188" cy="310056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38BD77D9-239F-488B-9358-023C46BC7084}" type="datetime1">
              <a:rPr lang="en-US" smtClean="0"/>
              <a:t>6/24/2022</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3870292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838200" y="731520"/>
            <a:ext cx="1051560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1EE61C24-7140-4FDE-92F3-654C6E2D3C1C}" type="datetime1">
              <a:rPr lang="en-US" smtClean="0"/>
              <a:t>6/24/2022</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171736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DC4D6ACF-ECB9-4B5F-A429-08B8AC75E8EF}" type="datetime1">
              <a:rPr lang="en-US" smtClean="0"/>
              <a:t>6/24/2022</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2948587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839788" y="731520"/>
            <a:ext cx="3932237" cy="2346326"/>
          </a:xfrm>
        </p:spPr>
        <p:txBody>
          <a:bodyPr anchor="b">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731521"/>
            <a:ext cx="6172200" cy="512953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839788" y="3429000"/>
            <a:ext cx="3932237"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788B429B-EE2A-486A-BDB9-0C848B4FAFDD}" type="datetime1">
              <a:rPr lang="en-US" smtClean="0"/>
              <a:t>6/24/2022</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936958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839788" y="731520"/>
            <a:ext cx="3932237" cy="2341564"/>
          </a:xfrm>
        </p:spPr>
        <p:txBody>
          <a:bodyPr anchor="b">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687257"/>
            <a:ext cx="6172200" cy="517379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839788"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8DA5FE4A-CB8D-40AB-BFFC-AAF37EA071CB}" type="datetime1">
              <a:rPr lang="en-US" smtClean="0"/>
              <a:t>6/24/2022</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273BAE12-D270-459D-897B-6833652BB167}" type="slidenum">
              <a:rPr lang="en-US" smtClean="0"/>
              <a:t>‹#›</a:t>
            </a:fld>
            <a:endParaRPr lang="en-US"/>
          </a:p>
        </p:txBody>
      </p:sp>
    </p:spTree>
    <p:extLst>
      <p:ext uri="{BB962C8B-B14F-4D97-AF65-F5344CB8AC3E}">
        <p14:creationId xmlns:p14="http://schemas.microsoft.com/office/powerpoint/2010/main" val="1132769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293296F-4C3A-4530-98F5-F83646ACE913}"/>
              </a:ext>
              <a:ext uri="{C183D7F6-B498-43B3-948B-1728B52AA6E4}">
                <adec:decorative xmlns:adec="http://schemas.microsoft.com/office/drawing/2017/decorative" val="1"/>
              </a:ext>
            </a:extLst>
          </p:cNvPr>
          <p:cNvSpPr/>
          <p:nvPr/>
        </p:nvSpPr>
        <p:spPr>
          <a:xfrm>
            <a:off x="2189" y="0"/>
            <a:ext cx="12192000" cy="6857997"/>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3914D2BD-3C47-433D-81FE-DC6C39595F0E}"/>
              </a:ext>
              <a:ext uri="{C183D7F6-B498-43B3-948B-1728B52AA6E4}">
                <adec:decorative xmlns:adec="http://schemas.microsoft.com/office/drawing/2017/decorative" val="1"/>
              </a:ext>
            </a:extLst>
          </p:cNvPr>
          <p:cNvGrpSpPr/>
          <p:nvPr/>
        </p:nvGrpSpPr>
        <p:grpSpPr>
          <a:xfrm>
            <a:off x="572" y="-1"/>
            <a:ext cx="12192000" cy="6857996"/>
            <a:chOff x="572" y="-1"/>
            <a:chExt cx="12192000" cy="6857996"/>
          </a:xfrm>
        </p:grpSpPr>
        <p:cxnSp>
          <p:nvCxnSpPr>
            <p:cNvPr id="9" name="Straight Connector 8">
              <a:extLst>
                <a:ext uri="{FF2B5EF4-FFF2-40B4-BE49-F238E27FC236}">
                  <a16:creationId xmlns:a16="http://schemas.microsoft.com/office/drawing/2014/main" id="{D3DD55E4-EA4F-4874-8B5B-6E0EAF4BBFC4}"/>
                </a:ext>
              </a:extLst>
            </p:cNvPr>
            <p:cNvCxnSpPr>
              <a:cxnSpLocks/>
            </p:cNvCxnSpPr>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950BAF-7673-4138-AEA2-DE7D368CC357}"/>
                </a:ext>
              </a:extLst>
            </p:cNvPr>
            <p:cNvCxnSpPr>
              <a:cxnSpLocks/>
            </p:cNvCxnSpPr>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3E2B5-EA1C-415A-941A-843C7EA148E1}"/>
                </a:ext>
              </a:extLst>
            </p:cNvPr>
            <p:cNvCxnSpPr>
              <a:cxnSpLocks/>
            </p:cNvCxnSpPr>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7FA3A6-E398-4576-B6B8-3328028D84B2}"/>
                </a:ext>
              </a:extLst>
            </p:cNvPr>
            <p:cNvCxnSpPr>
              <a:cxnSpLocks/>
            </p:cNvCxnSpPr>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3" name="Graphic 33">
              <a:extLst>
                <a:ext uri="{FF2B5EF4-FFF2-40B4-BE49-F238E27FC236}">
                  <a16:creationId xmlns:a16="http://schemas.microsoft.com/office/drawing/2014/main" id="{EFB597D7-65E0-476A-B9EB-3AA6ED33884C}"/>
                </a:ext>
              </a:extLst>
            </p:cNvPr>
            <p:cNvSpPr/>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sp>
          <p:nvSpPr>
            <p:cNvPr id="14" name="Graphic 33">
              <a:extLst>
                <a:ext uri="{FF2B5EF4-FFF2-40B4-BE49-F238E27FC236}">
                  <a16:creationId xmlns:a16="http://schemas.microsoft.com/office/drawing/2014/main" id="{11AA060A-BE0E-4687-8F9E-0E2955D9796D}"/>
                </a:ext>
              </a:extLst>
            </p:cNvPr>
            <p:cNvSpPr/>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p>
              <a:endParaRPr lang="en-US" dirty="0"/>
            </a:p>
          </p:txBody>
        </p:sp>
      </p:gr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838200" y="727323"/>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838200" y="2189408"/>
            <a:ext cx="10515600" cy="38217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838200" y="136525"/>
            <a:ext cx="2743200"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fld id="{C0517C94-3B1E-4991-BED3-41F8B0158A00}" type="datetime1">
              <a:rPr lang="en-US" smtClean="0"/>
              <a:t>6/24/2022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838200" y="6356350"/>
            <a:ext cx="3450659" cy="365125"/>
          </a:xfrm>
          <a:prstGeom prst="rect">
            <a:avLst/>
          </a:prstGeom>
        </p:spPr>
        <p:txBody>
          <a:bodyPr vert="horz" lIns="91440" tIns="45720" rIns="91440" bIns="45720" rtlCol="0" anchor="ctr"/>
          <a:lstStyle>
            <a:lvl1pPr algn="l">
              <a:defRPr sz="800" cap="all" spc="150" baseline="0">
                <a:solidFill>
                  <a:schemeClr val="tx2">
                    <a:lumMod val="60000"/>
                    <a:lumOff val="40000"/>
                  </a:schemeClr>
                </a:solidFill>
              </a:defRPr>
            </a:lvl1pPr>
          </a:lstStyle>
          <a:p>
            <a:endParaRPr lang="en-US" dirty="0"/>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563467" y="3246434"/>
            <a:ext cx="628533" cy="365125"/>
          </a:xfrm>
          <a:prstGeom prst="rect">
            <a:avLst/>
          </a:prstGeom>
        </p:spPr>
        <p:txBody>
          <a:bodyPr vert="horz" lIns="91440" tIns="45720" rIns="91440" bIns="45720" rtlCol="0" anchor="ctr"/>
          <a:lstStyle>
            <a:lvl1pPr algn="ctr">
              <a:defRPr sz="1100" cap="all" spc="150" baseline="0">
                <a:solidFill>
                  <a:schemeClr val="tx2">
                    <a:lumMod val="60000"/>
                    <a:lumOff val="40000"/>
                  </a:schemeClr>
                </a:solidFill>
              </a:defRPr>
            </a:lvl1pPr>
          </a:lstStyle>
          <a:p>
            <a:fld id="{273BAE12-D270-459D-897B-6833652BB167}" type="slidenum">
              <a:rPr lang="en-US" smtClean="0"/>
              <a:pPr/>
              <a:t>‹#›</a:t>
            </a:fld>
            <a:endParaRPr lang="en-US" dirty="0"/>
          </a:p>
        </p:txBody>
      </p:sp>
    </p:spTree>
    <p:extLst>
      <p:ext uri="{BB962C8B-B14F-4D97-AF65-F5344CB8AC3E}">
        <p14:creationId xmlns:p14="http://schemas.microsoft.com/office/powerpoint/2010/main" val="349947854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4400" kern="1200">
          <a:solidFill>
            <a:schemeClr val="tx2">
              <a:lumMod val="60000"/>
              <a:lumOff val="40000"/>
            </a:schemeClr>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2">
              <a:lumMod val="60000"/>
              <a:lumOff val="40000"/>
            </a:schemeClr>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2">
              <a:lumMod val="60000"/>
              <a:lumOff val="40000"/>
            </a:schemeClr>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2">
              <a:lumMod val="60000"/>
              <a:lumOff val="40000"/>
            </a:schemeClr>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2">
              <a:lumMod val="60000"/>
              <a:lumOff val="4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748806-3AF5-4078-830A-C1F26BF1B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4" name="Video 3">
            <a:extLst>
              <a:ext uri="{FF2B5EF4-FFF2-40B4-BE49-F238E27FC236}">
                <a16:creationId xmlns:a16="http://schemas.microsoft.com/office/drawing/2014/main" id="{66CB7396-EAC3-48B0-6BB4-72878AEBED4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284" r="-1" b="-1"/>
          <a:stretch/>
        </p:blipFill>
        <p:spPr>
          <a:xfrm>
            <a:off x="-18871" y="-85"/>
            <a:ext cx="6095992" cy="6857990"/>
          </a:xfrm>
          <a:prstGeom prst="rect">
            <a:avLst/>
          </a:prstGeom>
        </p:spPr>
      </p:pic>
      <p:sp useBgFill="1">
        <p:nvSpPr>
          <p:cNvPr id="11" name="Rectangle 10">
            <a:extLst>
              <a:ext uri="{FF2B5EF4-FFF2-40B4-BE49-F238E27FC236}">
                <a16:creationId xmlns:a16="http://schemas.microsoft.com/office/drawing/2014/main" id="{EA095E96-319D-4055-AD99-41FEB4030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1685499"/>
            <a:ext cx="6096000" cy="36848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3" name="Group 12">
            <a:extLst>
              <a:ext uri="{FF2B5EF4-FFF2-40B4-BE49-F238E27FC236}">
                <a16:creationId xmlns:a16="http://schemas.microsoft.com/office/drawing/2014/main" id="{00119766-9E0E-425F-8DB0-6E99AE09E9E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
            <a:ext cx="12192000" cy="6857996"/>
            <a:chOff x="572" y="-1"/>
            <a:chExt cx="12192000" cy="6857996"/>
          </a:xfrm>
        </p:grpSpPr>
        <p:cxnSp>
          <p:nvCxnSpPr>
            <p:cNvPr id="14" name="Straight Connector 13">
              <a:extLst>
                <a:ext uri="{FF2B5EF4-FFF2-40B4-BE49-F238E27FC236}">
                  <a16:creationId xmlns:a16="http://schemas.microsoft.com/office/drawing/2014/main" id="{834F7BDB-010D-478D-A856-AA12346ED51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667" y="6276706"/>
              <a:ext cx="12189811"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C63C73F-416B-4196-8D1C-13E92D409C0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72" y="580876"/>
              <a:ext cx="12192000"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DEE4505-8351-4956-AEE3-89347A90FF9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8134324"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13A87E7-E43C-41F1-8360-32EF0BCCEE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2794261" y="3428956"/>
              <a:ext cx="6857912" cy="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8" name="Graphic 33">
              <a:extLst>
                <a:ext uri="{FF2B5EF4-FFF2-40B4-BE49-F238E27FC236}">
                  <a16:creationId xmlns:a16="http://schemas.microsoft.com/office/drawing/2014/main" id="{C9F37621-D3D8-4910-BBB8-1C85A38F18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77016" y="-1"/>
              <a:ext cx="3637968" cy="580875"/>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9" name="Graphic 33">
              <a:extLst>
                <a:ext uri="{FF2B5EF4-FFF2-40B4-BE49-F238E27FC236}">
                  <a16:creationId xmlns:a16="http://schemas.microsoft.com/office/drawing/2014/main" id="{35EA0FB4-CBDE-4BB1-BEE5-11F73B80D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305089" y="6276705"/>
              <a:ext cx="3581824" cy="581290"/>
            </a:xfrm>
            <a:custGeom>
              <a:avLst/>
              <a:gdLst>
                <a:gd name="connsiteX0" fmla="*/ 0 w 2679858"/>
                <a:gd name="connsiteY0" fmla="*/ 4953 h 434911"/>
                <a:gd name="connsiteX1" fmla="*/ 1336548 w 2679858"/>
                <a:gd name="connsiteY1" fmla="*/ 434912 h 434911"/>
                <a:gd name="connsiteX2" fmla="*/ 2679859 w 2679858"/>
                <a:gd name="connsiteY2" fmla="*/ 0 h 434911"/>
              </a:gdLst>
              <a:ahLst/>
              <a:cxnLst>
                <a:cxn ang="0">
                  <a:pos x="connsiteX0" y="connsiteY0"/>
                </a:cxn>
                <a:cxn ang="0">
                  <a:pos x="connsiteX1" y="connsiteY1"/>
                </a:cxn>
                <a:cxn ang="0">
                  <a:pos x="connsiteX2" y="connsiteY2"/>
                </a:cxn>
              </a:cxnLst>
              <a:rect l="l" t="t" r="r" b="b"/>
              <a:pathLst>
                <a:path w="2679858" h="434911">
                  <a:moveTo>
                    <a:pt x="0" y="4953"/>
                  </a:moveTo>
                  <a:cubicBezTo>
                    <a:pt x="370427" y="274606"/>
                    <a:pt x="833723" y="434912"/>
                    <a:pt x="1336548" y="434912"/>
                  </a:cubicBezTo>
                  <a:cubicBezTo>
                    <a:pt x="1842326" y="434912"/>
                    <a:pt x="2308289" y="272701"/>
                    <a:pt x="2679859" y="0"/>
                  </a:cubicBezTo>
                </a:path>
              </a:pathLst>
            </a:custGeom>
            <a:noFill/>
            <a:ln w="12700" cap="flat">
              <a:solidFill>
                <a:schemeClr val="accent4"/>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 name="Title 1">
            <a:extLst>
              <a:ext uri="{FF2B5EF4-FFF2-40B4-BE49-F238E27FC236}">
                <a16:creationId xmlns:a16="http://schemas.microsoft.com/office/drawing/2014/main" id="{13962FF4-16EB-7B5E-F7E8-8F926EAFB076}"/>
              </a:ext>
            </a:extLst>
          </p:cNvPr>
          <p:cNvSpPr>
            <a:spLocks noGrp="1"/>
          </p:cNvSpPr>
          <p:nvPr>
            <p:ph type="ctrTitle"/>
          </p:nvPr>
        </p:nvSpPr>
        <p:spPr>
          <a:xfrm>
            <a:off x="6100831" y="736819"/>
            <a:ext cx="5791186" cy="2653088"/>
          </a:xfrm>
        </p:spPr>
        <p:txBody>
          <a:bodyPr anchor="b">
            <a:normAutofit fontScale="90000"/>
          </a:bodyPr>
          <a:lstStyle/>
          <a:p>
            <a:r>
              <a:rPr lang="en-US" dirty="0"/>
              <a:t>An Economic Analysis in relation to Australia’s Population</a:t>
            </a:r>
          </a:p>
        </p:txBody>
      </p:sp>
      <p:sp>
        <p:nvSpPr>
          <p:cNvPr id="3" name="Subtitle 2">
            <a:extLst>
              <a:ext uri="{FF2B5EF4-FFF2-40B4-BE49-F238E27FC236}">
                <a16:creationId xmlns:a16="http://schemas.microsoft.com/office/drawing/2014/main" id="{7A782957-773E-849E-C101-64C6E371E386}"/>
              </a:ext>
            </a:extLst>
          </p:cNvPr>
          <p:cNvSpPr>
            <a:spLocks noGrp="1"/>
          </p:cNvSpPr>
          <p:nvPr>
            <p:ph type="subTitle" idx="1"/>
          </p:nvPr>
        </p:nvSpPr>
        <p:spPr>
          <a:xfrm>
            <a:off x="6100831" y="3545847"/>
            <a:ext cx="2924185" cy="1824548"/>
          </a:xfrm>
        </p:spPr>
        <p:txBody>
          <a:bodyPr anchor="t">
            <a:normAutofit/>
          </a:bodyPr>
          <a:lstStyle/>
          <a:p>
            <a:pPr marL="342900" indent="-342900">
              <a:buFont typeface="Arial" panose="020B0604020202020204" pitchFamily="34" charset="0"/>
              <a:buChar char="•"/>
            </a:pPr>
            <a:r>
              <a:rPr lang="en-US" b="1" dirty="0">
                <a:solidFill>
                  <a:schemeClr val="tx1"/>
                </a:solidFill>
              </a:rPr>
              <a:t>James Le</a:t>
            </a:r>
          </a:p>
          <a:p>
            <a:pPr marL="342900" indent="-342900">
              <a:buFont typeface="Arial" panose="020B0604020202020204" pitchFamily="34" charset="0"/>
              <a:buChar char="•"/>
            </a:pPr>
            <a:r>
              <a:rPr lang="en-US" b="1" dirty="0">
                <a:solidFill>
                  <a:schemeClr val="tx1"/>
                </a:solidFill>
              </a:rPr>
              <a:t>Dante Company</a:t>
            </a:r>
          </a:p>
        </p:txBody>
      </p:sp>
      <p:sp>
        <p:nvSpPr>
          <p:cNvPr id="5" name="TextBox 4">
            <a:extLst>
              <a:ext uri="{FF2B5EF4-FFF2-40B4-BE49-F238E27FC236}">
                <a16:creationId xmlns:a16="http://schemas.microsoft.com/office/drawing/2014/main" id="{265E5F4F-E65C-F406-6A09-0E0A53256BDC}"/>
              </a:ext>
            </a:extLst>
          </p:cNvPr>
          <p:cNvSpPr txBox="1"/>
          <p:nvPr/>
        </p:nvSpPr>
        <p:spPr>
          <a:xfrm>
            <a:off x="8839090" y="3527947"/>
            <a:ext cx="3166982"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tx1"/>
                </a:solidFill>
              </a:rPr>
              <a:t>Kathleen Lopokoiyit</a:t>
            </a:r>
          </a:p>
          <a:p>
            <a:endParaRPr lang="en-US" b="1" dirty="0">
              <a:solidFill>
                <a:schemeClr val="tx1"/>
              </a:solidFill>
            </a:endParaRPr>
          </a:p>
          <a:p>
            <a:pPr marL="285750" indent="-285750">
              <a:buFont typeface="Arial" panose="020B0604020202020204" pitchFamily="34" charset="0"/>
              <a:buChar char="•"/>
            </a:pPr>
            <a:r>
              <a:rPr lang="en-US" b="1" dirty="0">
                <a:solidFill>
                  <a:schemeClr val="tx1"/>
                </a:solidFill>
              </a:rPr>
              <a:t>Radhika Alapati</a:t>
            </a:r>
          </a:p>
          <a:p>
            <a:endParaRPr lang="en-US" dirty="0"/>
          </a:p>
        </p:txBody>
      </p:sp>
    </p:spTree>
    <p:extLst>
      <p:ext uri="{BB962C8B-B14F-4D97-AF65-F5344CB8AC3E}">
        <p14:creationId xmlns:p14="http://schemas.microsoft.com/office/powerpoint/2010/main" val="28794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F1E71-9357-B049-17CB-3C3B5791C67E}"/>
              </a:ext>
            </a:extLst>
          </p:cNvPr>
          <p:cNvSpPr>
            <a:spLocks noGrp="1"/>
          </p:cNvSpPr>
          <p:nvPr>
            <p:ph type="title"/>
          </p:nvPr>
        </p:nvSpPr>
        <p:spPr>
          <a:xfrm>
            <a:off x="838200" y="727323"/>
            <a:ext cx="10515600" cy="1051601"/>
          </a:xfrm>
        </p:spPr>
        <p:txBody>
          <a:bodyPr/>
          <a:lstStyle/>
          <a:p>
            <a:r>
              <a:rPr lang="en-US" dirty="0"/>
              <a:t>Introduction</a:t>
            </a:r>
          </a:p>
        </p:txBody>
      </p:sp>
      <p:sp>
        <p:nvSpPr>
          <p:cNvPr id="3" name="Content Placeholder 2">
            <a:extLst>
              <a:ext uri="{FF2B5EF4-FFF2-40B4-BE49-F238E27FC236}">
                <a16:creationId xmlns:a16="http://schemas.microsoft.com/office/drawing/2014/main" id="{4CFF8C2F-3BF6-2AB3-CBF1-2290C755517F}"/>
              </a:ext>
            </a:extLst>
          </p:cNvPr>
          <p:cNvSpPr>
            <a:spLocks noGrp="1"/>
          </p:cNvSpPr>
          <p:nvPr>
            <p:ph idx="1"/>
          </p:nvPr>
        </p:nvSpPr>
        <p:spPr>
          <a:xfrm>
            <a:off x="838200" y="1562793"/>
            <a:ext cx="10515600" cy="4448393"/>
          </a:xfrm>
        </p:spPr>
        <p:txBody>
          <a:bodyPr>
            <a:normAutofit/>
          </a:bodyPr>
          <a:lstStyle/>
          <a:p>
            <a:r>
              <a:rPr lang="en-US" dirty="0"/>
              <a:t>The outlook for the Australian Economy is changing with the GDP projected to be 6.7% larger by the end of 2022 than in 2019 before the covid 19 pandemic. The Economic growth is forecast to be slower and inflation higher.  Covid 19 and Natural disasters experienced within Australia have had a major impact on the labor market, international trade and the general economy. According to the IMF Australia is set to become the worlds 12</a:t>
            </a:r>
            <a:r>
              <a:rPr lang="en-US" baseline="30000" dirty="0"/>
              <a:t>th</a:t>
            </a:r>
            <a:r>
              <a:rPr lang="en-US" dirty="0"/>
              <a:t> largest economy in 2023. Australia is home to 0.3% of the world’s population and accounts for 1.7% of the global economy. </a:t>
            </a:r>
          </a:p>
          <a:p>
            <a:r>
              <a:rPr lang="en-US" dirty="0"/>
              <a:t>Given Australia’s resilience in the face of adversity, we looked at how the changes in population has impacted the economic growth within a period of 10 years. </a:t>
            </a:r>
          </a:p>
          <a:p>
            <a:r>
              <a:rPr lang="en-US" dirty="0"/>
              <a:t>For the world, over the period of 1990-2015, the correlation between population growth and real GDP per capita, based on the World Bank report 2017, data, was -0.1849 suggesting that these two variables were uncorrelated during that period. </a:t>
            </a:r>
          </a:p>
          <a:p>
            <a:r>
              <a:rPr lang="en-US" dirty="0"/>
              <a:t>This report takes into consideration key economic indicators and provides analysis of Australia and the world population and economy</a:t>
            </a:r>
          </a:p>
        </p:txBody>
      </p:sp>
    </p:spTree>
    <p:extLst>
      <p:ext uri="{BB962C8B-B14F-4D97-AF65-F5344CB8AC3E}">
        <p14:creationId xmlns:p14="http://schemas.microsoft.com/office/powerpoint/2010/main" val="3169456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C044F-C3A5-82FB-40D8-4020B0037EF3}"/>
              </a:ext>
            </a:extLst>
          </p:cNvPr>
          <p:cNvSpPr>
            <a:spLocks noGrp="1"/>
          </p:cNvSpPr>
          <p:nvPr>
            <p:ph type="title"/>
          </p:nvPr>
        </p:nvSpPr>
        <p:spPr/>
        <p:txBody>
          <a:bodyPr/>
          <a:lstStyle/>
          <a:p>
            <a:r>
              <a:rPr lang="en-US" dirty="0"/>
              <a:t>Objectives of the Study</a:t>
            </a:r>
          </a:p>
        </p:txBody>
      </p:sp>
      <p:sp>
        <p:nvSpPr>
          <p:cNvPr id="3" name="Content Placeholder 2">
            <a:extLst>
              <a:ext uri="{FF2B5EF4-FFF2-40B4-BE49-F238E27FC236}">
                <a16:creationId xmlns:a16="http://schemas.microsoft.com/office/drawing/2014/main" id="{A55A70BF-8925-BE33-5AEF-A83827E6DC7E}"/>
              </a:ext>
            </a:extLst>
          </p:cNvPr>
          <p:cNvSpPr>
            <a:spLocks noGrp="1"/>
          </p:cNvSpPr>
          <p:nvPr>
            <p:ph idx="1"/>
          </p:nvPr>
        </p:nvSpPr>
        <p:spPr>
          <a:xfrm>
            <a:off x="838200" y="1766807"/>
            <a:ext cx="10515600" cy="4244379"/>
          </a:xfrm>
        </p:spPr>
        <p:txBody>
          <a:bodyPr>
            <a:normAutofit/>
          </a:bodyPr>
          <a:lstStyle/>
          <a:p>
            <a:r>
              <a:rPr lang="en-US" dirty="0"/>
              <a:t>To explore key aspects of the changes in Australian GDP in the past 10 years</a:t>
            </a:r>
          </a:p>
          <a:p>
            <a:r>
              <a:rPr lang="en-US" dirty="0"/>
              <a:t>To compare changes in the Australian population growth to that of the world population. </a:t>
            </a:r>
          </a:p>
          <a:p>
            <a:r>
              <a:rPr lang="en-US" dirty="0"/>
              <a:t>To analyze the relationship between unemployment and the economic growth</a:t>
            </a:r>
          </a:p>
          <a:p>
            <a:r>
              <a:rPr lang="en-US" dirty="0"/>
              <a:t>Does the population growth impact the economic growth of Australia.</a:t>
            </a:r>
          </a:p>
          <a:p>
            <a:r>
              <a:rPr lang="en-US" dirty="0"/>
              <a:t>To find out if the birth and Death rate have had an impact on the natural increase in population growth in Australia.</a:t>
            </a:r>
          </a:p>
          <a:p>
            <a:r>
              <a:rPr lang="en-US" dirty="0"/>
              <a:t>To describe  how migration has impacted changes  affected the population growth in Australia.</a:t>
            </a:r>
          </a:p>
          <a:p>
            <a:r>
              <a:rPr lang="en-US" dirty="0"/>
              <a:t>To show projected changes in the Australian population growth with changes in the migrated populations. </a:t>
            </a:r>
          </a:p>
          <a:p>
            <a:r>
              <a:rPr lang="en-US" dirty="0"/>
              <a:t>To compare the world GDP per capita to Australia’s GDP.</a:t>
            </a:r>
          </a:p>
          <a:p>
            <a:endParaRPr lang="en-US" dirty="0"/>
          </a:p>
          <a:p>
            <a:pPr marL="0" indent="0">
              <a:buNone/>
            </a:pPr>
            <a:endParaRPr lang="en-US" dirty="0"/>
          </a:p>
        </p:txBody>
      </p:sp>
    </p:spTree>
    <p:extLst>
      <p:ext uri="{BB962C8B-B14F-4D97-AF65-F5344CB8AC3E}">
        <p14:creationId xmlns:p14="http://schemas.microsoft.com/office/powerpoint/2010/main" val="383756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6F26A-9685-9C5E-0A75-2C8E46ACC99E}"/>
              </a:ext>
            </a:extLst>
          </p:cNvPr>
          <p:cNvSpPr>
            <a:spLocks noGrp="1"/>
          </p:cNvSpPr>
          <p:nvPr>
            <p:ph type="title"/>
          </p:nvPr>
        </p:nvSpPr>
        <p:spPr/>
        <p:txBody>
          <a:bodyPr/>
          <a:lstStyle/>
          <a:p>
            <a:r>
              <a:rPr lang="en-US" dirty="0"/>
              <a:t>Hypothesis</a:t>
            </a:r>
          </a:p>
        </p:txBody>
      </p:sp>
      <p:sp>
        <p:nvSpPr>
          <p:cNvPr id="3" name="Content Placeholder 2">
            <a:extLst>
              <a:ext uri="{FF2B5EF4-FFF2-40B4-BE49-F238E27FC236}">
                <a16:creationId xmlns:a16="http://schemas.microsoft.com/office/drawing/2014/main" id="{3AE1A191-4E01-54E5-4591-6CD05EFB7C1E}"/>
              </a:ext>
            </a:extLst>
          </p:cNvPr>
          <p:cNvSpPr>
            <a:spLocks noGrp="1"/>
          </p:cNvSpPr>
          <p:nvPr>
            <p:ph idx="1"/>
          </p:nvPr>
        </p:nvSpPr>
        <p:spPr/>
        <p:txBody>
          <a:bodyPr/>
          <a:lstStyle/>
          <a:p>
            <a:r>
              <a:rPr lang="en-US" dirty="0"/>
              <a:t>Ho: Changes In the Australian Economy have not affected the Population.</a:t>
            </a:r>
          </a:p>
          <a:p>
            <a:r>
              <a:rPr lang="en-US" dirty="0"/>
              <a:t>H1: Changes in the Australian Economy have had an impact on the population.</a:t>
            </a:r>
          </a:p>
          <a:p>
            <a:r>
              <a:rPr lang="en-US" dirty="0"/>
              <a:t>Ho: There is no correlation between GDP per capita and the population growth.</a:t>
            </a:r>
          </a:p>
          <a:p>
            <a:r>
              <a:rPr lang="en-US" dirty="0"/>
              <a:t>H1: There is a positive correlation between GDP per capita and the population growth. </a:t>
            </a:r>
          </a:p>
          <a:p>
            <a:r>
              <a:rPr lang="en-US" dirty="0"/>
              <a:t>Ho: The rise in unemployment has not had a significant impact on the world Economy.</a:t>
            </a:r>
          </a:p>
          <a:p>
            <a:r>
              <a:rPr lang="en-US" dirty="0"/>
              <a:t>H1: The rise in unemployment has had a significant impact on the world economy. </a:t>
            </a:r>
          </a:p>
          <a:p>
            <a:pPr marL="0" indent="0">
              <a:buNone/>
            </a:pPr>
            <a:endParaRPr lang="en-US" dirty="0"/>
          </a:p>
        </p:txBody>
      </p:sp>
    </p:spTree>
    <p:extLst>
      <p:ext uri="{BB962C8B-B14F-4D97-AF65-F5344CB8AC3E}">
        <p14:creationId xmlns:p14="http://schemas.microsoft.com/office/powerpoint/2010/main" val="3018570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908B5-CAD8-AA2D-A146-751D82811EC1}"/>
              </a:ext>
            </a:extLst>
          </p:cNvPr>
          <p:cNvSpPr>
            <a:spLocks noGrp="1"/>
          </p:cNvSpPr>
          <p:nvPr>
            <p:ph type="title"/>
          </p:nvPr>
        </p:nvSpPr>
        <p:spPr/>
        <p:txBody>
          <a:bodyPr/>
          <a:lstStyle/>
          <a:p>
            <a:r>
              <a:rPr lang="en-US" dirty="0"/>
              <a:t>Methodology </a:t>
            </a:r>
          </a:p>
        </p:txBody>
      </p:sp>
      <p:sp>
        <p:nvSpPr>
          <p:cNvPr id="3" name="Content Placeholder 2">
            <a:extLst>
              <a:ext uri="{FF2B5EF4-FFF2-40B4-BE49-F238E27FC236}">
                <a16:creationId xmlns:a16="http://schemas.microsoft.com/office/drawing/2014/main" id="{01E1E42E-40A9-8D41-3133-9F9B4D2BB216}"/>
              </a:ext>
            </a:extLst>
          </p:cNvPr>
          <p:cNvSpPr>
            <a:spLocks noGrp="1"/>
          </p:cNvSpPr>
          <p:nvPr>
            <p:ph idx="1"/>
          </p:nvPr>
        </p:nvSpPr>
        <p:spPr/>
        <p:txBody>
          <a:bodyPr/>
          <a:lstStyle/>
          <a:p>
            <a:r>
              <a:rPr lang="en-US" dirty="0"/>
              <a:t>Australian Economic data are pooled for the period of 2010-2020 from the World Bank API. Key economic indicators are compared against the population changes within the same time period. </a:t>
            </a:r>
          </a:p>
          <a:p>
            <a:r>
              <a:rPr lang="en-US" dirty="0"/>
              <a:t>The world population data was pooled from the World Bank API and analyzed  </a:t>
            </a:r>
          </a:p>
          <a:p>
            <a:r>
              <a:rPr lang="en-US" dirty="0"/>
              <a:t> </a:t>
            </a:r>
          </a:p>
        </p:txBody>
      </p:sp>
    </p:spTree>
    <p:extLst>
      <p:ext uri="{BB962C8B-B14F-4D97-AF65-F5344CB8AC3E}">
        <p14:creationId xmlns:p14="http://schemas.microsoft.com/office/powerpoint/2010/main" val="42576145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AA259-59BD-E701-4D71-90A51C368DD3}"/>
              </a:ext>
            </a:extLst>
          </p:cNvPr>
          <p:cNvSpPr>
            <a:spLocks noGrp="1"/>
          </p:cNvSpPr>
          <p:nvPr>
            <p:ph type="title"/>
          </p:nvPr>
        </p:nvSpPr>
        <p:spPr/>
        <p:txBody>
          <a:bodyPr/>
          <a:lstStyle/>
          <a:p>
            <a:r>
              <a:rPr lang="en-US" dirty="0"/>
              <a:t>Findings</a:t>
            </a:r>
          </a:p>
        </p:txBody>
      </p:sp>
      <p:sp>
        <p:nvSpPr>
          <p:cNvPr id="3" name="Content Placeholder 2">
            <a:extLst>
              <a:ext uri="{FF2B5EF4-FFF2-40B4-BE49-F238E27FC236}">
                <a16:creationId xmlns:a16="http://schemas.microsoft.com/office/drawing/2014/main" id="{3D96BC2A-B634-4657-BB72-A34F4D6BB3CA}"/>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2916316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D053D-B77A-F264-B6F1-1F2201F1D94A}"/>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4CEEEBC-BBA3-8FE2-AB8F-6D6C498D7708}"/>
              </a:ext>
            </a:extLst>
          </p:cNvPr>
          <p:cNvSpPr>
            <a:spLocks noGrp="1"/>
          </p:cNvSpPr>
          <p:nvPr>
            <p:ph idx="1"/>
          </p:nvPr>
        </p:nvSpPr>
        <p:spPr/>
        <p:txBody>
          <a:bodyPr>
            <a:normAutofit fontScale="92500"/>
          </a:bodyPr>
          <a:lstStyle/>
          <a:p>
            <a:r>
              <a:rPr lang="en-US" dirty="0"/>
              <a:t>Most of the analysis supports the idea that population growth is an important factor in the overall economic growth and may contribute to increased growth in per capita output.</a:t>
            </a:r>
          </a:p>
          <a:p>
            <a:r>
              <a:rPr lang="en-US" dirty="0"/>
              <a:t>Migration is a key factor affecting the population growth in Australia.  The projected migration rates shows a positive correlation between migration and population growth. </a:t>
            </a:r>
          </a:p>
          <a:p>
            <a:r>
              <a:rPr lang="en-US" dirty="0"/>
              <a:t>Australia’s GDP per capita is the second  lowest when compared to the top 5 highest populated countries in the world. Indonesia more populated than Australia and has  a lower GDP per Capita. This implies that Low population growth in high-income countries is likely to create social and economic problems while high population growth in low -income countries may slow their development. </a:t>
            </a:r>
          </a:p>
          <a:p>
            <a:r>
              <a:rPr lang="en-US" dirty="0"/>
              <a:t>Drawing on the economic analysis on migration, it appears that lower population growth and limited migration may contribute to increased national and global economic inequality. </a:t>
            </a:r>
          </a:p>
          <a:p>
            <a:pPr marL="0" indent="0">
              <a:buNone/>
            </a:pPr>
            <a:r>
              <a:rPr lang="en-US" dirty="0"/>
              <a:t> </a:t>
            </a:r>
          </a:p>
          <a:p>
            <a:endParaRPr lang="en-US" dirty="0"/>
          </a:p>
          <a:p>
            <a:endParaRPr lang="en-US" dirty="0"/>
          </a:p>
        </p:txBody>
      </p:sp>
    </p:spTree>
    <p:extLst>
      <p:ext uri="{BB962C8B-B14F-4D97-AF65-F5344CB8AC3E}">
        <p14:creationId xmlns:p14="http://schemas.microsoft.com/office/powerpoint/2010/main" val="4024161834"/>
      </p:ext>
    </p:extLst>
  </p:cSld>
  <p:clrMapOvr>
    <a:masterClrMapping/>
  </p:clrMapOvr>
</p:sld>
</file>

<file path=ppt/theme/theme1.xml><?xml version="1.0" encoding="utf-8"?>
<a:theme xmlns:a="http://schemas.openxmlformats.org/drawingml/2006/main" name="ArchVTI">
  <a:themeElements>
    <a:clrScheme name="AnalogousFromDarkSeedLeftStep">
      <a:dk1>
        <a:srgbClr val="000000"/>
      </a:dk1>
      <a:lt1>
        <a:srgbClr val="FFFFFF"/>
      </a:lt1>
      <a:dk2>
        <a:srgbClr val="171734"/>
      </a:dk2>
      <a:lt2>
        <a:srgbClr val="F0F3F1"/>
      </a:lt2>
      <a:accent1>
        <a:srgbClr val="E729A9"/>
      </a:accent1>
      <a:accent2>
        <a:srgbClr val="C417D5"/>
      </a:accent2>
      <a:accent3>
        <a:srgbClr val="8729E7"/>
      </a:accent3>
      <a:accent4>
        <a:srgbClr val="3528D8"/>
      </a:accent4>
      <a:accent5>
        <a:srgbClr val="296AE7"/>
      </a:accent5>
      <a:accent6>
        <a:srgbClr val="17A7D5"/>
      </a:accent6>
      <a:hlink>
        <a:srgbClr val="3F55BF"/>
      </a:hlink>
      <a:folHlink>
        <a:srgbClr val="7F7F7F"/>
      </a:folHlink>
    </a:clrScheme>
    <a:fontScheme name="Custom 16">
      <a:majorFont>
        <a:latin typeface="Footlight MT Ligh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VTI" id="{23FE938F-4DF0-4C94-8546-C2AC6D26660D}" vid="{62E62DA1-385F-4EE3-8841-58A87FAE2068}"/>
    </a:ext>
  </a:extLst>
</a:theme>
</file>

<file path=docProps/app.xml><?xml version="1.0" encoding="utf-8"?>
<Properties xmlns="http://schemas.openxmlformats.org/officeDocument/2006/extended-properties" xmlns:vt="http://schemas.openxmlformats.org/officeDocument/2006/docPropsVTypes">
  <TotalTime>377</TotalTime>
  <Words>624</Words>
  <Application>Microsoft Office PowerPoint</Application>
  <PresentationFormat>Widescreen</PresentationFormat>
  <Paragraphs>38</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Avenir Next LT Pro</vt:lpstr>
      <vt:lpstr>AvenirNext LT Pro Medium</vt:lpstr>
      <vt:lpstr>Footlight MT Light</vt:lpstr>
      <vt:lpstr>ArchVTI</vt:lpstr>
      <vt:lpstr>An Economic Analysis in relation to Australia’s Population</vt:lpstr>
      <vt:lpstr>Introduction</vt:lpstr>
      <vt:lpstr>Objectives of the Study</vt:lpstr>
      <vt:lpstr>Hypothesis</vt:lpstr>
      <vt:lpstr>Methodology </vt:lpstr>
      <vt:lpstr>Findings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Economic Analysis in relation to Australia’s Population</dc:title>
  <dc:creator>Kathleen Lopokoiyit</dc:creator>
  <cp:lastModifiedBy>Kathleen Lopokoiyit</cp:lastModifiedBy>
  <cp:revision>4</cp:revision>
  <dcterms:created xsi:type="dcterms:W3CDTF">2022-06-21T08:50:58Z</dcterms:created>
  <dcterms:modified xsi:type="dcterms:W3CDTF">2022-06-23T17:57:44Z</dcterms:modified>
</cp:coreProperties>
</file>

<file path=docProps/thumbnail.jpeg>
</file>